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00d1764d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00d1764d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00d1764d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00d1764d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00d1764d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00d1764d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63ea5de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63ea5de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5d8b8f35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5d8b8f3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d4150658eb1b9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d4150658eb1b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cfd9ef21dde07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cfd9ef21dde07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00d1764d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00d1764d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00d1764d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00d1764d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00d1764d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00d1764d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00d1764d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00d1764d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00d1764d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00d1764d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00d1764d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00d1764d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00d1764d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00d1764d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00d1764d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00d1764d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5d8b8f3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5d8b8f3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00d1764d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00d1764d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00d1764d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00d1764d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00d1764d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00d1764d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00d1764d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00d1764d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11" Type="http://schemas.openxmlformats.org/officeDocument/2006/relationships/image" Target="../media/image19.jpg"/><Relationship Id="rId10" Type="http://schemas.openxmlformats.org/officeDocument/2006/relationships/image" Target="../media/image18.png"/><Relationship Id="rId12" Type="http://schemas.openxmlformats.org/officeDocument/2006/relationships/image" Target="../media/image20.jpg"/><Relationship Id="rId9" Type="http://schemas.openxmlformats.org/officeDocument/2006/relationships/image" Target="../media/image17.pn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22.jpg"/><Relationship Id="rId11" Type="http://schemas.openxmlformats.org/officeDocument/2006/relationships/image" Target="../media/image29.jpg"/><Relationship Id="rId10" Type="http://schemas.openxmlformats.org/officeDocument/2006/relationships/image" Target="../media/image28.jpg"/><Relationship Id="rId12" Type="http://schemas.openxmlformats.org/officeDocument/2006/relationships/image" Target="../media/image30.jpg"/><Relationship Id="rId9" Type="http://schemas.openxmlformats.org/officeDocument/2006/relationships/image" Target="../media/image27.jp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6.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0.jpg"/><Relationship Id="rId6" Type="http://schemas.openxmlformats.org/officeDocument/2006/relationships/image" Target="../media/image41.jpg"/><Relationship Id="rId7"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DES509 Visual Style Guide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Emma Whitfield and Nathan Anderson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91975" y="160275"/>
            <a:ext cx="2087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 Icons</a:t>
            </a:r>
            <a:endParaRPr/>
          </a:p>
        </p:txBody>
      </p:sp>
      <p:sp>
        <p:nvSpPr>
          <p:cNvPr id="196" name="Google Shape;196;p22"/>
          <p:cNvSpPr txBox="1"/>
          <p:nvPr>
            <p:ph idx="1" type="body"/>
          </p:nvPr>
        </p:nvSpPr>
        <p:spPr>
          <a:xfrm>
            <a:off x="4100025" y="650900"/>
            <a:ext cx="4389900" cy="9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00"/>
                </a:solidFill>
              </a:rPr>
              <a:t>Any visual icons? E.G. Skull symbols for poisonous items. Plus signs for healing items. Draw them, and define how they look. What colour are they, etc.</a:t>
            </a:r>
            <a:endParaRPr>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51350" y="169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Do’s and </a:t>
            </a:r>
            <a:r>
              <a:rPr lang="en"/>
              <a:t>Don'ts</a:t>
            </a:r>
            <a:r>
              <a:rPr lang="en"/>
              <a:t>!</a:t>
            </a:r>
            <a:endParaRPr/>
          </a:p>
        </p:txBody>
      </p:sp>
      <p:sp>
        <p:nvSpPr>
          <p:cNvPr id="202" name="Google Shape;202;p23"/>
          <p:cNvSpPr txBox="1"/>
          <p:nvPr>
            <p:ph idx="1" type="body"/>
          </p:nvPr>
        </p:nvSpPr>
        <p:spPr>
          <a:xfrm>
            <a:off x="5526500" y="169373"/>
            <a:ext cx="35382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00"/>
                </a:solidFill>
              </a:rPr>
              <a:t>Show examples of how to do the UI, and then, examples of how NOT to do the UI.</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Character Design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66550" y="130825"/>
            <a:ext cx="2040900" cy="6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Moodboard</a:t>
            </a:r>
            <a:endParaRPr/>
          </a:p>
        </p:txBody>
      </p:sp>
      <p:pic>
        <p:nvPicPr>
          <p:cNvPr id="213" name="Google Shape;213;p25"/>
          <p:cNvPicPr preferRelativeResize="0"/>
          <p:nvPr/>
        </p:nvPicPr>
        <p:blipFill rotWithShape="1">
          <a:blip r:embed="rId3">
            <a:alphaModFix/>
          </a:blip>
          <a:srcRect b="5095" l="0" r="3910" t="4879"/>
          <a:stretch/>
        </p:blipFill>
        <p:spPr>
          <a:xfrm>
            <a:off x="166550" y="2037600"/>
            <a:ext cx="3668075" cy="2999775"/>
          </a:xfrm>
          <a:prstGeom prst="rect">
            <a:avLst/>
          </a:prstGeom>
          <a:noFill/>
          <a:ln>
            <a:noFill/>
          </a:ln>
        </p:spPr>
      </p:pic>
      <p:pic>
        <p:nvPicPr>
          <p:cNvPr id="214" name="Google Shape;214;p25"/>
          <p:cNvPicPr preferRelativeResize="0"/>
          <p:nvPr/>
        </p:nvPicPr>
        <p:blipFill rotWithShape="1">
          <a:blip r:embed="rId4">
            <a:alphaModFix/>
          </a:blip>
          <a:srcRect b="7991" l="63148" r="27765" t="68211"/>
          <a:stretch/>
        </p:blipFill>
        <p:spPr>
          <a:xfrm>
            <a:off x="5044475" y="3558325"/>
            <a:ext cx="997549" cy="1469525"/>
          </a:xfrm>
          <a:prstGeom prst="rect">
            <a:avLst/>
          </a:prstGeom>
          <a:noFill/>
          <a:ln>
            <a:noFill/>
          </a:ln>
        </p:spPr>
      </p:pic>
      <p:pic>
        <p:nvPicPr>
          <p:cNvPr id="215" name="Google Shape;215;p25"/>
          <p:cNvPicPr preferRelativeResize="0"/>
          <p:nvPr/>
        </p:nvPicPr>
        <p:blipFill rotWithShape="1">
          <a:blip r:embed="rId4">
            <a:alphaModFix/>
          </a:blip>
          <a:srcRect b="31874" l="16149" r="68274" t="40104"/>
          <a:stretch/>
        </p:blipFill>
        <p:spPr>
          <a:xfrm>
            <a:off x="3940775" y="2037600"/>
            <a:ext cx="1384349" cy="1400825"/>
          </a:xfrm>
          <a:prstGeom prst="rect">
            <a:avLst/>
          </a:prstGeom>
          <a:noFill/>
          <a:ln>
            <a:noFill/>
          </a:ln>
        </p:spPr>
      </p:pic>
      <p:pic>
        <p:nvPicPr>
          <p:cNvPr id="216" name="Google Shape;216;p25"/>
          <p:cNvPicPr preferRelativeResize="0"/>
          <p:nvPr/>
        </p:nvPicPr>
        <p:blipFill rotWithShape="1">
          <a:blip r:embed="rId4">
            <a:alphaModFix/>
          </a:blip>
          <a:srcRect b="32227" l="71008" r="17363" t="36853"/>
          <a:stretch/>
        </p:blipFill>
        <p:spPr>
          <a:xfrm>
            <a:off x="3940775" y="3545275"/>
            <a:ext cx="997549" cy="1492099"/>
          </a:xfrm>
          <a:prstGeom prst="rect">
            <a:avLst/>
          </a:prstGeom>
          <a:noFill/>
          <a:ln>
            <a:noFill/>
          </a:ln>
        </p:spPr>
      </p:pic>
      <p:sp>
        <p:nvSpPr>
          <p:cNvPr id="217" name="Google Shape;217;p25"/>
          <p:cNvSpPr txBox="1"/>
          <p:nvPr/>
        </p:nvSpPr>
        <p:spPr>
          <a:xfrm>
            <a:off x="3530275" y="206875"/>
            <a:ext cx="551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Roboto"/>
                <a:ea typeface="Roboto"/>
                <a:cs typeface="Roboto"/>
                <a:sym typeface="Roboto"/>
              </a:rPr>
              <a:t>Style inspiration for the characters - Simple and readable designs with a fun, cartoony aesthetic and </a:t>
            </a:r>
            <a:r>
              <a:rPr lang="en">
                <a:solidFill>
                  <a:srgbClr val="FFFF00"/>
                </a:solidFill>
                <a:latin typeface="Roboto"/>
                <a:ea typeface="Roboto"/>
                <a:cs typeface="Roboto"/>
                <a:sym typeface="Roboto"/>
              </a:rPr>
              <a:t>exaggerated</a:t>
            </a:r>
            <a:r>
              <a:rPr lang="en">
                <a:solidFill>
                  <a:srgbClr val="FFFF00"/>
                </a:solidFill>
                <a:latin typeface="Roboto"/>
                <a:ea typeface="Roboto"/>
                <a:cs typeface="Roboto"/>
                <a:sym typeface="Roboto"/>
              </a:rPr>
              <a:t> shapes.</a:t>
            </a:r>
            <a:endParaRPr>
              <a:solidFill>
                <a:srgbClr val="FFFF00"/>
              </a:solidFill>
              <a:latin typeface="Roboto"/>
              <a:ea typeface="Roboto"/>
              <a:cs typeface="Roboto"/>
              <a:sym typeface="Roboto"/>
            </a:endParaRPr>
          </a:p>
        </p:txBody>
      </p:sp>
      <p:pic>
        <p:nvPicPr>
          <p:cNvPr id="218" name="Google Shape;218;p25"/>
          <p:cNvPicPr preferRelativeResize="0"/>
          <p:nvPr/>
        </p:nvPicPr>
        <p:blipFill>
          <a:blip r:embed="rId5">
            <a:alphaModFix/>
          </a:blip>
          <a:stretch>
            <a:fillRect/>
          </a:stretch>
        </p:blipFill>
        <p:spPr>
          <a:xfrm>
            <a:off x="5477524" y="1130525"/>
            <a:ext cx="2879803" cy="2275400"/>
          </a:xfrm>
          <a:prstGeom prst="rect">
            <a:avLst/>
          </a:prstGeom>
          <a:noFill/>
          <a:ln>
            <a:noFill/>
          </a:ln>
        </p:spPr>
      </p:pic>
      <p:pic>
        <p:nvPicPr>
          <p:cNvPr id="219" name="Google Shape;219;p25"/>
          <p:cNvPicPr preferRelativeResize="0"/>
          <p:nvPr/>
        </p:nvPicPr>
        <p:blipFill>
          <a:blip r:embed="rId6">
            <a:alphaModFix/>
          </a:blip>
          <a:stretch>
            <a:fillRect/>
          </a:stretch>
        </p:blipFill>
        <p:spPr>
          <a:xfrm>
            <a:off x="1174425" y="822475"/>
            <a:ext cx="4150700" cy="113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6"/>
          <p:cNvPicPr preferRelativeResize="0"/>
          <p:nvPr/>
        </p:nvPicPr>
        <p:blipFill rotWithShape="1">
          <a:blip r:embed="rId3">
            <a:alphaModFix/>
          </a:blip>
          <a:srcRect b="5495" l="28770" r="24104" t="10864"/>
          <a:stretch/>
        </p:blipFill>
        <p:spPr>
          <a:xfrm>
            <a:off x="5792911" y="1074461"/>
            <a:ext cx="973152" cy="2591607"/>
          </a:xfrm>
          <a:prstGeom prst="rect">
            <a:avLst/>
          </a:prstGeom>
          <a:noFill/>
          <a:ln>
            <a:noFill/>
          </a:ln>
        </p:spPr>
      </p:pic>
      <p:pic>
        <p:nvPicPr>
          <p:cNvPr id="225" name="Google Shape;225;p26"/>
          <p:cNvPicPr preferRelativeResize="0"/>
          <p:nvPr/>
        </p:nvPicPr>
        <p:blipFill rotWithShape="1">
          <a:blip r:embed="rId4">
            <a:alphaModFix/>
          </a:blip>
          <a:srcRect b="4172" l="0" r="0" t="10677"/>
          <a:stretch/>
        </p:blipFill>
        <p:spPr>
          <a:xfrm>
            <a:off x="6878982" y="1074461"/>
            <a:ext cx="2028393" cy="2591613"/>
          </a:xfrm>
          <a:prstGeom prst="rect">
            <a:avLst/>
          </a:prstGeom>
          <a:noFill/>
          <a:ln>
            <a:noFill/>
          </a:ln>
        </p:spPr>
      </p:pic>
      <p:pic>
        <p:nvPicPr>
          <p:cNvPr id="226" name="Google Shape;226;p26"/>
          <p:cNvPicPr preferRelativeResize="0"/>
          <p:nvPr/>
        </p:nvPicPr>
        <p:blipFill rotWithShape="1">
          <a:blip r:embed="rId5">
            <a:alphaModFix/>
          </a:blip>
          <a:srcRect b="0" l="17568" r="17840" t="12526"/>
          <a:stretch/>
        </p:blipFill>
        <p:spPr>
          <a:xfrm>
            <a:off x="134425" y="1074449"/>
            <a:ext cx="1256721" cy="2553761"/>
          </a:xfrm>
          <a:prstGeom prst="rect">
            <a:avLst/>
          </a:prstGeom>
          <a:noFill/>
          <a:ln>
            <a:noFill/>
          </a:ln>
        </p:spPr>
      </p:pic>
      <p:pic>
        <p:nvPicPr>
          <p:cNvPr id="227" name="Google Shape;227;p26"/>
          <p:cNvPicPr preferRelativeResize="0"/>
          <p:nvPr/>
        </p:nvPicPr>
        <p:blipFill rotWithShape="1">
          <a:blip r:embed="rId6">
            <a:alphaModFix/>
          </a:blip>
          <a:srcRect b="0" l="27403" r="22259" t="11964"/>
          <a:stretch/>
        </p:blipFill>
        <p:spPr>
          <a:xfrm>
            <a:off x="2782630" y="1074461"/>
            <a:ext cx="973152" cy="2553761"/>
          </a:xfrm>
          <a:prstGeom prst="rect">
            <a:avLst/>
          </a:prstGeom>
          <a:noFill/>
          <a:ln>
            <a:noFill/>
          </a:ln>
        </p:spPr>
      </p:pic>
      <p:pic>
        <p:nvPicPr>
          <p:cNvPr id="228" name="Google Shape;228;p26"/>
          <p:cNvPicPr preferRelativeResize="0"/>
          <p:nvPr/>
        </p:nvPicPr>
        <p:blipFill rotWithShape="1">
          <a:blip r:embed="rId7">
            <a:alphaModFix/>
          </a:blip>
          <a:srcRect b="2956" l="22360" r="21484" t="11338"/>
          <a:stretch/>
        </p:blipFill>
        <p:spPr>
          <a:xfrm>
            <a:off x="1482382" y="1074459"/>
            <a:ext cx="1115420" cy="2553759"/>
          </a:xfrm>
          <a:prstGeom prst="rect">
            <a:avLst/>
          </a:prstGeom>
          <a:noFill/>
          <a:ln>
            <a:noFill/>
          </a:ln>
        </p:spPr>
      </p:pic>
      <p:pic>
        <p:nvPicPr>
          <p:cNvPr id="229" name="Google Shape;229;p26"/>
          <p:cNvPicPr preferRelativeResize="0"/>
          <p:nvPr/>
        </p:nvPicPr>
        <p:blipFill rotWithShape="1">
          <a:blip r:embed="rId8">
            <a:alphaModFix/>
          </a:blip>
          <a:srcRect b="0" l="0" r="0" t="19723"/>
          <a:stretch/>
        </p:blipFill>
        <p:spPr>
          <a:xfrm>
            <a:off x="7523075" y="3578724"/>
            <a:ext cx="1435526" cy="1472378"/>
          </a:xfrm>
          <a:prstGeom prst="rect">
            <a:avLst/>
          </a:prstGeom>
          <a:noFill/>
          <a:ln>
            <a:noFill/>
          </a:ln>
        </p:spPr>
      </p:pic>
      <p:pic>
        <p:nvPicPr>
          <p:cNvPr id="230" name="Google Shape;230;p26"/>
          <p:cNvPicPr preferRelativeResize="0"/>
          <p:nvPr/>
        </p:nvPicPr>
        <p:blipFill rotWithShape="1">
          <a:blip r:embed="rId9">
            <a:alphaModFix/>
          </a:blip>
          <a:srcRect b="49613" l="23572" r="28921" t="7704"/>
          <a:stretch/>
        </p:blipFill>
        <p:spPr>
          <a:xfrm>
            <a:off x="6244084" y="3578725"/>
            <a:ext cx="1077789" cy="1472374"/>
          </a:xfrm>
          <a:prstGeom prst="rect">
            <a:avLst/>
          </a:prstGeom>
          <a:noFill/>
          <a:ln>
            <a:noFill/>
          </a:ln>
        </p:spPr>
      </p:pic>
      <p:pic>
        <p:nvPicPr>
          <p:cNvPr id="231" name="Google Shape;231;p26"/>
          <p:cNvPicPr preferRelativeResize="0"/>
          <p:nvPr/>
        </p:nvPicPr>
        <p:blipFill rotWithShape="1">
          <a:blip r:embed="rId10">
            <a:alphaModFix/>
          </a:blip>
          <a:srcRect b="0" l="11040" r="21601" t="14221"/>
          <a:stretch/>
        </p:blipFill>
        <p:spPr>
          <a:xfrm>
            <a:off x="3869150" y="1074450"/>
            <a:ext cx="1818726" cy="3475041"/>
          </a:xfrm>
          <a:prstGeom prst="rect">
            <a:avLst/>
          </a:prstGeom>
          <a:noFill/>
          <a:ln>
            <a:noFill/>
          </a:ln>
        </p:spPr>
      </p:pic>
      <p:pic>
        <p:nvPicPr>
          <p:cNvPr id="232" name="Google Shape;232;p26"/>
          <p:cNvPicPr preferRelativeResize="0"/>
          <p:nvPr/>
        </p:nvPicPr>
        <p:blipFill>
          <a:blip r:embed="rId11">
            <a:alphaModFix/>
          </a:blip>
          <a:stretch>
            <a:fillRect/>
          </a:stretch>
        </p:blipFill>
        <p:spPr>
          <a:xfrm>
            <a:off x="689100" y="2897906"/>
            <a:ext cx="1344850" cy="2153194"/>
          </a:xfrm>
          <a:prstGeom prst="rect">
            <a:avLst/>
          </a:prstGeom>
          <a:noFill/>
          <a:ln>
            <a:noFill/>
          </a:ln>
        </p:spPr>
      </p:pic>
      <p:pic>
        <p:nvPicPr>
          <p:cNvPr id="233" name="Google Shape;233;p26"/>
          <p:cNvPicPr preferRelativeResize="0"/>
          <p:nvPr/>
        </p:nvPicPr>
        <p:blipFill rotWithShape="1">
          <a:blip r:embed="rId12">
            <a:alphaModFix/>
          </a:blip>
          <a:srcRect b="0" l="24032" r="15295" t="15376"/>
          <a:stretch/>
        </p:blipFill>
        <p:spPr>
          <a:xfrm>
            <a:off x="2191695" y="2897900"/>
            <a:ext cx="1029131" cy="2153200"/>
          </a:xfrm>
          <a:prstGeom prst="rect">
            <a:avLst/>
          </a:prstGeom>
          <a:noFill/>
          <a:ln>
            <a:noFill/>
          </a:ln>
        </p:spPr>
      </p:pic>
      <p:sp>
        <p:nvSpPr>
          <p:cNvPr id="234" name="Google Shape;234;p26"/>
          <p:cNvSpPr txBox="1"/>
          <p:nvPr/>
        </p:nvSpPr>
        <p:spPr>
          <a:xfrm>
            <a:off x="4471375" y="267300"/>
            <a:ext cx="457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Roboto"/>
                <a:ea typeface="Roboto"/>
                <a:cs typeface="Roboto"/>
                <a:sym typeface="Roboto"/>
              </a:rPr>
              <a:t>Outfit inspiration using the concepts of ‘hidden identity’ and ‘office attire’.</a:t>
            </a:r>
            <a:endParaRPr>
              <a:solidFill>
                <a:srgbClr val="FFFF00"/>
              </a:solidFill>
              <a:latin typeface="Roboto"/>
              <a:ea typeface="Roboto"/>
              <a:cs typeface="Roboto"/>
              <a:sym typeface="Roboto"/>
            </a:endParaRPr>
          </a:p>
        </p:txBody>
      </p:sp>
      <p:sp>
        <p:nvSpPr>
          <p:cNvPr id="235" name="Google Shape;235;p26"/>
          <p:cNvSpPr txBox="1"/>
          <p:nvPr>
            <p:ph type="title"/>
          </p:nvPr>
        </p:nvSpPr>
        <p:spPr>
          <a:xfrm>
            <a:off x="81800" y="130100"/>
            <a:ext cx="3003000" cy="57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 Images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b="6172" l="25446" r="28370" t="8210"/>
          <a:stretch/>
        </p:blipFill>
        <p:spPr>
          <a:xfrm>
            <a:off x="3664231" y="2659326"/>
            <a:ext cx="1600394" cy="1358350"/>
          </a:xfrm>
          <a:prstGeom prst="rect">
            <a:avLst/>
          </a:prstGeom>
          <a:noFill/>
          <a:ln>
            <a:noFill/>
          </a:ln>
        </p:spPr>
      </p:pic>
      <p:sp>
        <p:nvSpPr>
          <p:cNvPr id="241" name="Google Shape;241;p27"/>
          <p:cNvSpPr txBox="1"/>
          <p:nvPr>
            <p:ph type="title"/>
          </p:nvPr>
        </p:nvSpPr>
        <p:spPr>
          <a:xfrm>
            <a:off x="81800" y="130100"/>
            <a:ext cx="3003000" cy="57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 Images</a:t>
            </a:r>
            <a:endParaRPr/>
          </a:p>
        </p:txBody>
      </p:sp>
      <p:pic>
        <p:nvPicPr>
          <p:cNvPr id="242" name="Google Shape;242;p27"/>
          <p:cNvPicPr preferRelativeResize="0"/>
          <p:nvPr/>
        </p:nvPicPr>
        <p:blipFill>
          <a:blip r:embed="rId4">
            <a:alphaModFix/>
          </a:blip>
          <a:stretch>
            <a:fillRect/>
          </a:stretch>
        </p:blipFill>
        <p:spPr>
          <a:xfrm>
            <a:off x="477850" y="1460250"/>
            <a:ext cx="2466975" cy="1847850"/>
          </a:xfrm>
          <a:prstGeom prst="rect">
            <a:avLst/>
          </a:prstGeom>
          <a:noFill/>
          <a:ln>
            <a:noFill/>
          </a:ln>
        </p:spPr>
      </p:pic>
      <p:pic>
        <p:nvPicPr>
          <p:cNvPr id="243" name="Google Shape;243;p27"/>
          <p:cNvPicPr preferRelativeResize="0"/>
          <p:nvPr/>
        </p:nvPicPr>
        <p:blipFill>
          <a:blip r:embed="rId5">
            <a:alphaModFix/>
          </a:blip>
          <a:stretch>
            <a:fillRect/>
          </a:stretch>
        </p:blipFill>
        <p:spPr>
          <a:xfrm>
            <a:off x="5427350" y="130100"/>
            <a:ext cx="1774924" cy="2400300"/>
          </a:xfrm>
          <a:prstGeom prst="rect">
            <a:avLst/>
          </a:prstGeom>
          <a:noFill/>
          <a:ln>
            <a:noFill/>
          </a:ln>
        </p:spPr>
      </p:pic>
      <p:pic>
        <p:nvPicPr>
          <p:cNvPr id="244" name="Google Shape;244;p27"/>
          <p:cNvPicPr preferRelativeResize="0"/>
          <p:nvPr/>
        </p:nvPicPr>
        <p:blipFill rotWithShape="1">
          <a:blip r:embed="rId6">
            <a:alphaModFix/>
          </a:blip>
          <a:srcRect b="0" l="23693" r="13107" t="0"/>
          <a:stretch/>
        </p:blipFill>
        <p:spPr>
          <a:xfrm>
            <a:off x="4149325" y="130100"/>
            <a:ext cx="1203950" cy="2400300"/>
          </a:xfrm>
          <a:prstGeom prst="rect">
            <a:avLst/>
          </a:prstGeom>
          <a:noFill/>
          <a:ln>
            <a:noFill/>
          </a:ln>
        </p:spPr>
      </p:pic>
      <p:pic>
        <p:nvPicPr>
          <p:cNvPr id="245" name="Google Shape;245;p27"/>
          <p:cNvPicPr preferRelativeResize="0"/>
          <p:nvPr/>
        </p:nvPicPr>
        <p:blipFill>
          <a:blip r:embed="rId7">
            <a:alphaModFix/>
          </a:blip>
          <a:stretch>
            <a:fillRect/>
          </a:stretch>
        </p:blipFill>
        <p:spPr>
          <a:xfrm>
            <a:off x="7276350" y="130125"/>
            <a:ext cx="1774925" cy="2400277"/>
          </a:xfrm>
          <a:prstGeom prst="rect">
            <a:avLst/>
          </a:prstGeom>
          <a:noFill/>
          <a:ln>
            <a:noFill/>
          </a:ln>
        </p:spPr>
      </p:pic>
      <p:pic>
        <p:nvPicPr>
          <p:cNvPr id="246" name="Google Shape;246;p27"/>
          <p:cNvPicPr preferRelativeResize="0"/>
          <p:nvPr/>
        </p:nvPicPr>
        <p:blipFill>
          <a:blip r:embed="rId8">
            <a:alphaModFix/>
          </a:blip>
          <a:stretch>
            <a:fillRect/>
          </a:stretch>
        </p:blipFill>
        <p:spPr>
          <a:xfrm>
            <a:off x="152400" y="3460500"/>
            <a:ext cx="2857500" cy="1600200"/>
          </a:xfrm>
          <a:prstGeom prst="rect">
            <a:avLst/>
          </a:prstGeom>
          <a:noFill/>
          <a:ln>
            <a:noFill/>
          </a:ln>
        </p:spPr>
      </p:pic>
      <p:pic>
        <p:nvPicPr>
          <p:cNvPr id="247" name="Google Shape;247;p27"/>
          <p:cNvPicPr preferRelativeResize="0"/>
          <p:nvPr/>
        </p:nvPicPr>
        <p:blipFill>
          <a:blip r:embed="rId9">
            <a:alphaModFix/>
          </a:blip>
          <a:stretch>
            <a:fillRect/>
          </a:stretch>
        </p:blipFill>
        <p:spPr>
          <a:xfrm>
            <a:off x="5713027" y="2660400"/>
            <a:ext cx="3246002" cy="2400300"/>
          </a:xfrm>
          <a:prstGeom prst="rect">
            <a:avLst/>
          </a:prstGeom>
          <a:noFill/>
          <a:ln>
            <a:noFill/>
          </a:ln>
        </p:spPr>
      </p:pic>
      <p:pic>
        <p:nvPicPr>
          <p:cNvPr id="248" name="Google Shape;248;p27"/>
          <p:cNvPicPr preferRelativeResize="0"/>
          <p:nvPr/>
        </p:nvPicPr>
        <p:blipFill rotWithShape="1">
          <a:blip r:embed="rId10">
            <a:alphaModFix/>
          </a:blip>
          <a:srcRect b="0" l="0" r="0" t="11016"/>
          <a:stretch/>
        </p:blipFill>
        <p:spPr>
          <a:xfrm>
            <a:off x="3120275" y="4146600"/>
            <a:ext cx="1371425" cy="914100"/>
          </a:xfrm>
          <a:prstGeom prst="rect">
            <a:avLst/>
          </a:prstGeom>
          <a:noFill/>
          <a:ln>
            <a:noFill/>
          </a:ln>
        </p:spPr>
      </p:pic>
      <p:pic>
        <p:nvPicPr>
          <p:cNvPr id="249" name="Google Shape;249;p27"/>
          <p:cNvPicPr preferRelativeResize="0"/>
          <p:nvPr/>
        </p:nvPicPr>
        <p:blipFill rotWithShape="1">
          <a:blip r:embed="rId11">
            <a:alphaModFix/>
          </a:blip>
          <a:srcRect b="15813" l="20236" r="8078" t="14060"/>
          <a:stretch/>
        </p:blipFill>
        <p:spPr>
          <a:xfrm>
            <a:off x="4602100" y="4105250"/>
            <a:ext cx="983100" cy="961750"/>
          </a:xfrm>
          <a:prstGeom prst="rect">
            <a:avLst/>
          </a:prstGeom>
          <a:noFill/>
          <a:ln>
            <a:noFill/>
          </a:ln>
        </p:spPr>
      </p:pic>
      <p:pic>
        <p:nvPicPr>
          <p:cNvPr id="250" name="Google Shape;250;p27"/>
          <p:cNvPicPr preferRelativeResize="0"/>
          <p:nvPr/>
        </p:nvPicPr>
        <p:blipFill rotWithShape="1">
          <a:blip r:embed="rId12">
            <a:alphaModFix/>
          </a:blip>
          <a:srcRect b="4845" l="22046" r="32914" t="16488"/>
          <a:stretch/>
        </p:blipFill>
        <p:spPr>
          <a:xfrm>
            <a:off x="3125913" y="130100"/>
            <a:ext cx="949347" cy="240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Identity</a:t>
            </a:r>
            <a:endParaRPr/>
          </a:p>
        </p:txBody>
      </p:sp>
      <p:sp>
        <p:nvSpPr>
          <p:cNvPr id="256" name="Google Shape;256;p28"/>
          <p:cNvSpPr txBox="1"/>
          <p:nvPr>
            <p:ph idx="1" type="body"/>
          </p:nvPr>
        </p:nvSpPr>
        <p:spPr>
          <a:xfrm>
            <a:off x="471900" y="2016617"/>
            <a:ext cx="3999900" cy="271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Ways to hide your face;</a:t>
            </a:r>
            <a:endParaRPr/>
          </a:p>
          <a:p>
            <a:pPr indent="0" lvl="0" marL="0" rtl="0" algn="l">
              <a:spcBef>
                <a:spcPts val="1200"/>
              </a:spcBef>
              <a:spcAft>
                <a:spcPts val="1200"/>
              </a:spcAft>
              <a:buNone/>
            </a:pPr>
            <a:r>
              <a:rPr lang="en"/>
              <a:t>Faceless, Sleep mask, covid 19 mask, drag queen masks, can use handbags as a mask, techy face masks, gas mask, pop culture masquerade masks, zoro mask, adding head gear that works downwards from your hair, gill like masks, facial hair, face paint, mirrored 80s mask, half face; like 2 face, bank robber style, the joker face masks, phantom masks, wrestler mask, incognito fashion shoes, tights over face, steampunk gas masks, cloaks, cyborg mask, tape distorting face, superhero mask, gothic accessories, futuristic glasses, sunglasses, caps, hats, holding something over parts of face, clothing over face; mouth and eyes cut out.</a:t>
            </a:r>
            <a:endParaRPr/>
          </a:p>
        </p:txBody>
      </p:sp>
      <p:sp>
        <p:nvSpPr>
          <p:cNvPr id="257" name="Google Shape;257;p2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How to hide your body type; Oversized clothes. Shapes over body. Paint. Hoodie. Different patterns. Walking in a different way</a:t>
            </a:r>
            <a:endParaRPr/>
          </a:p>
          <a:p>
            <a:pPr indent="0" lvl="0" marL="0" rtl="0" algn="l">
              <a:spcBef>
                <a:spcPts val="1200"/>
              </a:spcBef>
              <a:spcAft>
                <a:spcPts val="0"/>
              </a:spcAft>
              <a:buNone/>
            </a:pPr>
            <a:r>
              <a:rPr lang="en"/>
              <a:t>Hide your hair; Hair spray; odd patterns/ shapes, Hats; caps, witch, superhero, ears. Texture on it; goo, slime, food. Cloak. Hoodie. Material</a:t>
            </a:r>
            <a:endParaRPr/>
          </a:p>
          <a:p>
            <a:pPr indent="0" lvl="0" marL="0" rtl="0" algn="l">
              <a:spcBef>
                <a:spcPts val="1200"/>
              </a:spcBef>
              <a:spcAft>
                <a:spcPts val="0"/>
              </a:spcAft>
              <a:buNone/>
            </a:pPr>
            <a:r>
              <a:rPr lang="en"/>
              <a:t>How to identify someone;</a:t>
            </a:r>
            <a:endParaRPr/>
          </a:p>
          <a:p>
            <a:pPr indent="0" lvl="0" marL="0" rtl="0" algn="l">
              <a:spcBef>
                <a:spcPts val="1200"/>
              </a:spcBef>
              <a:spcAft>
                <a:spcPts val="1200"/>
              </a:spcAft>
              <a:buNone/>
            </a:pPr>
            <a:r>
              <a:rPr lang="en"/>
              <a:t>Gender; male female, characteristics; hair, face, nails. Body shape. Fashion. Race. Speech. Body language. Communication. Motions&gt; Religion. How to change your identity. Change your persona. Act like someone else. Hide your face. Wear a costume. Wear a mask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Characters</a:t>
            </a:r>
            <a:endParaRPr/>
          </a:p>
        </p:txBody>
      </p:sp>
      <p:sp>
        <p:nvSpPr>
          <p:cNvPr id="263" name="Google Shape;263;p29"/>
          <p:cNvSpPr txBox="1"/>
          <p:nvPr/>
        </p:nvSpPr>
        <p:spPr>
          <a:xfrm>
            <a:off x="510238" y="1506975"/>
            <a:ext cx="14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Red Character</a:t>
            </a:r>
            <a:endParaRPr>
              <a:solidFill>
                <a:schemeClr val="lt1"/>
              </a:solidFill>
              <a:latin typeface="Roboto"/>
              <a:ea typeface="Roboto"/>
              <a:cs typeface="Roboto"/>
              <a:sym typeface="Roboto"/>
            </a:endParaRPr>
          </a:p>
        </p:txBody>
      </p:sp>
      <p:sp>
        <p:nvSpPr>
          <p:cNvPr id="264" name="Google Shape;264;p29"/>
          <p:cNvSpPr txBox="1"/>
          <p:nvPr/>
        </p:nvSpPr>
        <p:spPr>
          <a:xfrm>
            <a:off x="970113" y="1896100"/>
            <a:ext cx="3303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Blazer</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Square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CEO</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Aggressive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Male</a:t>
            </a:r>
            <a:endParaRPr>
              <a:solidFill>
                <a:schemeClr val="lt1"/>
              </a:solidFill>
              <a:latin typeface="Roboto"/>
              <a:ea typeface="Roboto"/>
              <a:cs typeface="Roboto"/>
              <a:sym typeface="Roboto"/>
            </a:endParaRPr>
          </a:p>
        </p:txBody>
      </p:sp>
      <p:sp>
        <p:nvSpPr>
          <p:cNvPr id="265" name="Google Shape;265;p29"/>
          <p:cNvSpPr txBox="1"/>
          <p:nvPr/>
        </p:nvSpPr>
        <p:spPr>
          <a:xfrm>
            <a:off x="4869988" y="1506975"/>
            <a:ext cx="14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Blue </a:t>
            </a:r>
            <a:r>
              <a:rPr lang="en">
                <a:solidFill>
                  <a:schemeClr val="lt1"/>
                </a:solidFill>
                <a:latin typeface="Roboto"/>
                <a:ea typeface="Roboto"/>
                <a:cs typeface="Roboto"/>
                <a:sym typeface="Roboto"/>
              </a:rPr>
              <a:t>Character </a:t>
            </a:r>
            <a:endParaRPr>
              <a:solidFill>
                <a:schemeClr val="lt1"/>
              </a:solidFill>
              <a:latin typeface="Roboto"/>
              <a:ea typeface="Roboto"/>
              <a:cs typeface="Roboto"/>
              <a:sym typeface="Roboto"/>
            </a:endParaRPr>
          </a:p>
        </p:txBody>
      </p:sp>
      <p:sp>
        <p:nvSpPr>
          <p:cNvPr id="266" name="Google Shape;266;p29"/>
          <p:cNvSpPr txBox="1"/>
          <p:nvPr/>
        </p:nvSpPr>
        <p:spPr>
          <a:xfrm>
            <a:off x="5329875" y="1907175"/>
            <a:ext cx="3303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Suit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Circle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New Intern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happy/ bubbly</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Woman</a:t>
            </a:r>
            <a:endParaRPr>
              <a:solidFill>
                <a:schemeClr val="lt1"/>
              </a:solidFill>
              <a:latin typeface="Roboto"/>
              <a:ea typeface="Roboto"/>
              <a:cs typeface="Roboto"/>
              <a:sym typeface="Roboto"/>
            </a:endParaRPr>
          </a:p>
        </p:txBody>
      </p:sp>
      <p:sp>
        <p:nvSpPr>
          <p:cNvPr id="267" name="Google Shape;267;p29"/>
          <p:cNvSpPr txBox="1"/>
          <p:nvPr/>
        </p:nvSpPr>
        <p:spPr>
          <a:xfrm>
            <a:off x="510238" y="3257625"/>
            <a:ext cx="18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Yellow </a:t>
            </a:r>
            <a:r>
              <a:rPr lang="en">
                <a:solidFill>
                  <a:schemeClr val="lt1"/>
                </a:solidFill>
                <a:latin typeface="Roboto"/>
                <a:ea typeface="Roboto"/>
                <a:cs typeface="Roboto"/>
                <a:sym typeface="Roboto"/>
              </a:rPr>
              <a:t>Character</a:t>
            </a:r>
            <a:endParaRPr>
              <a:solidFill>
                <a:schemeClr val="lt1"/>
              </a:solidFill>
              <a:latin typeface="Roboto"/>
              <a:ea typeface="Roboto"/>
              <a:cs typeface="Roboto"/>
              <a:sym typeface="Roboto"/>
            </a:endParaRPr>
          </a:p>
        </p:txBody>
      </p:sp>
      <p:sp>
        <p:nvSpPr>
          <p:cNvPr id="268" name="Google Shape;268;p29"/>
          <p:cNvSpPr txBox="1"/>
          <p:nvPr/>
        </p:nvSpPr>
        <p:spPr>
          <a:xfrm>
            <a:off x="4869988" y="3257625"/>
            <a:ext cx="17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White </a:t>
            </a:r>
            <a:r>
              <a:rPr lang="en">
                <a:solidFill>
                  <a:schemeClr val="lt1"/>
                </a:solidFill>
                <a:latin typeface="Roboto"/>
                <a:ea typeface="Roboto"/>
                <a:cs typeface="Roboto"/>
                <a:sym typeface="Roboto"/>
              </a:rPr>
              <a:t>Character</a:t>
            </a:r>
            <a:endParaRPr>
              <a:solidFill>
                <a:schemeClr val="lt1"/>
              </a:solidFill>
              <a:latin typeface="Roboto"/>
              <a:ea typeface="Roboto"/>
              <a:cs typeface="Roboto"/>
              <a:sym typeface="Roboto"/>
            </a:endParaRPr>
          </a:p>
        </p:txBody>
      </p:sp>
      <p:sp>
        <p:nvSpPr>
          <p:cNvPr id="269" name="Google Shape;269;p29"/>
          <p:cNvSpPr txBox="1"/>
          <p:nvPr/>
        </p:nvSpPr>
        <p:spPr>
          <a:xfrm>
            <a:off x="970113" y="3641175"/>
            <a:ext cx="3303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Blazer</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Triangle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Old desk clerk</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Lazy, chill, lifeless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Male</a:t>
            </a:r>
            <a:endParaRPr>
              <a:solidFill>
                <a:schemeClr val="lt1"/>
              </a:solidFill>
              <a:latin typeface="Roboto"/>
              <a:ea typeface="Roboto"/>
              <a:cs typeface="Roboto"/>
              <a:sym typeface="Roboto"/>
            </a:endParaRPr>
          </a:p>
        </p:txBody>
      </p:sp>
      <p:sp>
        <p:nvSpPr>
          <p:cNvPr id="270" name="Google Shape;270;p29"/>
          <p:cNvSpPr txBox="1"/>
          <p:nvPr/>
        </p:nvSpPr>
        <p:spPr>
          <a:xfrm>
            <a:off x="5329863" y="3641175"/>
            <a:ext cx="3303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Suit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Rectangle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Manager</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Distant, cold</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Woman</a:t>
            </a:r>
            <a:endParaRPr>
              <a:solidFill>
                <a:schemeClr val="lt1"/>
              </a:solidFill>
              <a:latin typeface="Roboto"/>
              <a:ea typeface="Roboto"/>
              <a:cs typeface="Roboto"/>
              <a:sym typeface="Roboto"/>
            </a:endParaRPr>
          </a:p>
        </p:txBody>
      </p:sp>
      <p:pic>
        <p:nvPicPr>
          <p:cNvPr id="271" name="Google Shape;271;p29"/>
          <p:cNvPicPr preferRelativeResize="0"/>
          <p:nvPr/>
        </p:nvPicPr>
        <p:blipFill rotWithShape="1">
          <a:blip r:embed="rId3">
            <a:alphaModFix/>
          </a:blip>
          <a:srcRect b="13076" l="30597" r="41639" t="8102"/>
          <a:stretch/>
        </p:blipFill>
        <p:spPr>
          <a:xfrm>
            <a:off x="7473275" y="1242475"/>
            <a:ext cx="1160506" cy="1853326"/>
          </a:xfrm>
          <a:prstGeom prst="rect">
            <a:avLst/>
          </a:prstGeom>
          <a:noFill/>
          <a:ln>
            <a:noFill/>
          </a:ln>
        </p:spPr>
      </p:pic>
      <p:pic>
        <p:nvPicPr>
          <p:cNvPr id="272" name="Google Shape;272;p29"/>
          <p:cNvPicPr preferRelativeResize="0"/>
          <p:nvPr/>
        </p:nvPicPr>
        <p:blipFill rotWithShape="1">
          <a:blip r:embed="rId3">
            <a:alphaModFix/>
          </a:blip>
          <a:srcRect b="15806" l="0" r="68982" t="13472"/>
          <a:stretch/>
        </p:blipFill>
        <p:spPr>
          <a:xfrm>
            <a:off x="2707900" y="1443800"/>
            <a:ext cx="1445098" cy="1853326"/>
          </a:xfrm>
          <a:prstGeom prst="rect">
            <a:avLst/>
          </a:prstGeom>
          <a:noFill/>
          <a:ln>
            <a:noFill/>
          </a:ln>
        </p:spPr>
      </p:pic>
      <p:pic>
        <p:nvPicPr>
          <p:cNvPr id="273" name="Google Shape;273;p29"/>
          <p:cNvPicPr preferRelativeResize="0"/>
          <p:nvPr/>
        </p:nvPicPr>
        <p:blipFill rotWithShape="1">
          <a:blip r:embed="rId3">
            <a:alphaModFix/>
          </a:blip>
          <a:srcRect b="13106" l="56867" r="17964" t="19923"/>
          <a:stretch/>
        </p:blipFill>
        <p:spPr>
          <a:xfrm>
            <a:off x="3206025" y="3477600"/>
            <a:ext cx="987749" cy="1478474"/>
          </a:xfrm>
          <a:prstGeom prst="rect">
            <a:avLst/>
          </a:prstGeom>
          <a:noFill/>
          <a:ln>
            <a:noFill/>
          </a:ln>
        </p:spPr>
      </p:pic>
      <p:pic>
        <p:nvPicPr>
          <p:cNvPr id="274" name="Google Shape;274;p29"/>
          <p:cNvPicPr preferRelativeResize="0"/>
          <p:nvPr/>
        </p:nvPicPr>
        <p:blipFill rotWithShape="1">
          <a:blip r:embed="rId3">
            <a:alphaModFix/>
          </a:blip>
          <a:srcRect b="13031" l="81586" r="0" t="20002"/>
          <a:stretch/>
        </p:blipFill>
        <p:spPr>
          <a:xfrm>
            <a:off x="7552100" y="3297125"/>
            <a:ext cx="855648" cy="175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Do’s and Don’ts</a:t>
            </a:r>
            <a:endParaRPr/>
          </a:p>
        </p:txBody>
      </p:sp>
      <p:pic>
        <p:nvPicPr>
          <p:cNvPr id="280" name="Google Shape;280;p30"/>
          <p:cNvPicPr preferRelativeResize="0"/>
          <p:nvPr/>
        </p:nvPicPr>
        <p:blipFill>
          <a:blip r:embed="rId3">
            <a:alphaModFix/>
          </a:blip>
          <a:stretch>
            <a:fillRect/>
          </a:stretch>
        </p:blipFill>
        <p:spPr>
          <a:xfrm>
            <a:off x="99025" y="1598951"/>
            <a:ext cx="4370145" cy="3324275"/>
          </a:xfrm>
          <a:prstGeom prst="rect">
            <a:avLst/>
          </a:prstGeom>
          <a:noFill/>
          <a:ln>
            <a:noFill/>
          </a:ln>
        </p:spPr>
      </p:pic>
      <p:pic>
        <p:nvPicPr>
          <p:cNvPr id="281" name="Google Shape;281;p30"/>
          <p:cNvPicPr preferRelativeResize="0"/>
          <p:nvPr/>
        </p:nvPicPr>
        <p:blipFill>
          <a:blip r:embed="rId4">
            <a:alphaModFix/>
          </a:blip>
          <a:stretch>
            <a:fillRect/>
          </a:stretch>
        </p:blipFill>
        <p:spPr>
          <a:xfrm>
            <a:off x="4548963" y="1598962"/>
            <a:ext cx="4496012" cy="3324252"/>
          </a:xfrm>
          <a:prstGeom prst="rect">
            <a:avLst/>
          </a:prstGeom>
          <a:noFill/>
          <a:ln>
            <a:noFill/>
          </a:ln>
        </p:spPr>
      </p:pic>
      <p:sp>
        <p:nvSpPr>
          <p:cNvPr id="282" name="Google Shape;282;p30"/>
          <p:cNvSpPr txBox="1"/>
          <p:nvPr/>
        </p:nvSpPr>
        <p:spPr>
          <a:xfrm>
            <a:off x="1231050" y="1146150"/>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Example:</a:t>
            </a:r>
            <a:endParaRPr>
              <a:solidFill>
                <a:srgbClr val="FFFF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Environment </a:t>
            </a:r>
            <a:r>
              <a:rPr lang="en"/>
              <a:t>Design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74750" y="144425"/>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Game Concept</a:t>
            </a:r>
            <a:endParaRPr/>
          </a:p>
        </p:txBody>
      </p:sp>
      <p:sp>
        <p:nvSpPr>
          <p:cNvPr id="141" name="Google Shape;141;p14"/>
          <p:cNvSpPr txBox="1"/>
          <p:nvPr/>
        </p:nvSpPr>
        <p:spPr>
          <a:xfrm>
            <a:off x="424500" y="1867800"/>
            <a:ext cx="84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2" name="Google Shape;142;p14"/>
          <p:cNvSpPr txBox="1"/>
          <p:nvPr/>
        </p:nvSpPr>
        <p:spPr>
          <a:xfrm>
            <a:off x="481100" y="1889025"/>
            <a:ext cx="8065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 multiplayer game based on Samuel Beckett’s play - ‘Quad’.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Four players navigate a grid in which every time the player turns, they leave a colour trail behind them.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player’s must not touch the other players’ trail, otherwise their own trail will become shorter.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players must move on time to a beat playing in the background, similar to rhythm game mechanics, or else they will not be able to move.</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player can pick up items to help themselves, or hurt the competition.</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goal of the game, as of right now, has not been decided upon.</a:t>
            </a:r>
            <a:endParaRPr>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166550" y="130825"/>
            <a:ext cx="2040900" cy="6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Moodboard</a:t>
            </a:r>
            <a:endParaRPr/>
          </a:p>
        </p:txBody>
      </p:sp>
      <p:pic>
        <p:nvPicPr>
          <p:cNvPr id="293" name="Google Shape;293;p32"/>
          <p:cNvPicPr preferRelativeResize="0"/>
          <p:nvPr/>
        </p:nvPicPr>
        <p:blipFill>
          <a:blip r:embed="rId3">
            <a:alphaModFix/>
          </a:blip>
          <a:stretch>
            <a:fillRect/>
          </a:stretch>
        </p:blipFill>
        <p:spPr>
          <a:xfrm>
            <a:off x="166550" y="1584802"/>
            <a:ext cx="4639624" cy="3425350"/>
          </a:xfrm>
          <a:prstGeom prst="rect">
            <a:avLst/>
          </a:prstGeom>
          <a:noFill/>
          <a:ln>
            <a:noFill/>
          </a:ln>
        </p:spPr>
      </p:pic>
      <p:pic>
        <p:nvPicPr>
          <p:cNvPr id="294" name="Google Shape;294;p32"/>
          <p:cNvPicPr preferRelativeResize="0"/>
          <p:nvPr/>
        </p:nvPicPr>
        <p:blipFill>
          <a:blip r:embed="rId4">
            <a:alphaModFix/>
          </a:blip>
          <a:stretch>
            <a:fillRect/>
          </a:stretch>
        </p:blipFill>
        <p:spPr>
          <a:xfrm>
            <a:off x="5214250" y="130825"/>
            <a:ext cx="3757100" cy="1970500"/>
          </a:xfrm>
          <a:prstGeom prst="rect">
            <a:avLst/>
          </a:prstGeom>
          <a:noFill/>
          <a:ln>
            <a:noFill/>
          </a:ln>
        </p:spPr>
      </p:pic>
      <p:pic>
        <p:nvPicPr>
          <p:cNvPr id="295" name="Google Shape;295;p32"/>
          <p:cNvPicPr preferRelativeResize="0"/>
          <p:nvPr/>
        </p:nvPicPr>
        <p:blipFill rotWithShape="1">
          <a:blip r:embed="rId5">
            <a:alphaModFix/>
          </a:blip>
          <a:srcRect b="13311" l="19568" r="0" t="8428"/>
          <a:stretch/>
        </p:blipFill>
        <p:spPr>
          <a:xfrm>
            <a:off x="4846525" y="3359625"/>
            <a:ext cx="1631850" cy="1587747"/>
          </a:xfrm>
          <a:prstGeom prst="rect">
            <a:avLst/>
          </a:prstGeom>
          <a:noFill/>
          <a:ln>
            <a:noFill/>
          </a:ln>
        </p:spPr>
      </p:pic>
      <p:pic>
        <p:nvPicPr>
          <p:cNvPr id="296" name="Google Shape;296;p32"/>
          <p:cNvPicPr preferRelativeResize="0"/>
          <p:nvPr/>
        </p:nvPicPr>
        <p:blipFill>
          <a:blip r:embed="rId6">
            <a:alphaModFix/>
          </a:blip>
          <a:stretch>
            <a:fillRect/>
          </a:stretch>
        </p:blipFill>
        <p:spPr>
          <a:xfrm>
            <a:off x="6114025" y="2207400"/>
            <a:ext cx="2802750" cy="280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3"/>
          <p:cNvPicPr preferRelativeResize="0"/>
          <p:nvPr/>
        </p:nvPicPr>
        <p:blipFill>
          <a:blip r:embed="rId3">
            <a:alphaModFix/>
          </a:blip>
          <a:stretch>
            <a:fillRect/>
          </a:stretch>
        </p:blipFill>
        <p:spPr>
          <a:xfrm>
            <a:off x="6757975" y="1726300"/>
            <a:ext cx="2283600" cy="1712700"/>
          </a:xfrm>
          <a:prstGeom prst="rect">
            <a:avLst/>
          </a:prstGeom>
          <a:noFill/>
          <a:ln>
            <a:noFill/>
          </a:ln>
        </p:spPr>
      </p:pic>
      <p:pic>
        <p:nvPicPr>
          <p:cNvPr id="302" name="Google Shape;302;p33"/>
          <p:cNvPicPr preferRelativeResize="0"/>
          <p:nvPr/>
        </p:nvPicPr>
        <p:blipFill>
          <a:blip r:embed="rId4">
            <a:alphaModFix/>
          </a:blip>
          <a:stretch>
            <a:fillRect/>
          </a:stretch>
        </p:blipFill>
        <p:spPr>
          <a:xfrm>
            <a:off x="7076353" y="3557725"/>
            <a:ext cx="1965225" cy="1529175"/>
          </a:xfrm>
          <a:prstGeom prst="rect">
            <a:avLst/>
          </a:prstGeom>
          <a:noFill/>
          <a:ln>
            <a:noFill/>
          </a:ln>
        </p:spPr>
      </p:pic>
      <p:pic>
        <p:nvPicPr>
          <p:cNvPr id="303" name="Google Shape;303;p33"/>
          <p:cNvPicPr preferRelativeResize="0"/>
          <p:nvPr/>
        </p:nvPicPr>
        <p:blipFill>
          <a:blip r:embed="rId5">
            <a:alphaModFix/>
          </a:blip>
          <a:stretch>
            <a:fillRect/>
          </a:stretch>
        </p:blipFill>
        <p:spPr>
          <a:xfrm>
            <a:off x="81650" y="2016375"/>
            <a:ext cx="4111375" cy="2738172"/>
          </a:xfrm>
          <a:prstGeom prst="rect">
            <a:avLst/>
          </a:prstGeom>
          <a:noFill/>
          <a:ln>
            <a:noFill/>
          </a:ln>
        </p:spPr>
      </p:pic>
      <p:pic>
        <p:nvPicPr>
          <p:cNvPr id="304" name="Google Shape;304;p33"/>
          <p:cNvPicPr preferRelativeResize="0"/>
          <p:nvPr/>
        </p:nvPicPr>
        <p:blipFill>
          <a:blip r:embed="rId6">
            <a:alphaModFix/>
          </a:blip>
          <a:stretch>
            <a:fillRect/>
          </a:stretch>
        </p:blipFill>
        <p:spPr>
          <a:xfrm>
            <a:off x="4299375" y="1726294"/>
            <a:ext cx="2352250" cy="1764188"/>
          </a:xfrm>
          <a:prstGeom prst="rect">
            <a:avLst/>
          </a:prstGeom>
          <a:noFill/>
          <a:ln>
            <a:noFill/>
          </a:ln>
        </p:spPr>
      </p:pic>
      <p:pic>
        <p:nvPicPr>
          <p:cNvPr id="305" name="Google Shape;305;p33"/>
          <p:cNvPicPr preferRelativeResize="0"/>
          <p:nvPr/>
        </p:nvPicPr>
        <p:blipFill>
          <a:blip r:embed="rId7">
            <a:alphaModFix/>
          </a:blip>
          <a:stretch>
            <a:fillRect/>
          </a:stretch>
        </p:blipFill>
        <p:spPr>
          <a:xfrm>
            <a:off x="4299375" y="3557725"/>
            <a:ext cx="2713718" cy="1529175"/>
          </a:xfrm>
          <a:prstGeom prst="rect">
            <a:avLst/>
          </a:prstGeom>
          <a:noFill/>
          <a:ln>
            <a:noFill/>
          </a:ln>
        </p:spPr>
      </p:pic>
      <p:sp>
        <p:nvSpPr>
          <p:cNvPr id="306" name="Google Shape;306;p33"/>
          <p:cNvSpPr txBox="1"/>
          <p:nvPr/>
        </p:nvSpPr>
        <p:spPr>
          <a:xfrm>
            <a:off x="3530275" y="259850"/>
            <a:ext cx="551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Roboto"/>
                <a:ea typeface="Roboto"/>
                <a:cs typeface="Roboto"/>
                <a:sym typeface="Roboto"/>
              </a:rPr>
              <a:t>The setting of the game is an office building in which the characters navigate their daily life and tasks.</a:t>
            </a:r>
            <a:endParaRPr>
              <a:solidFill>
                <a:srgbClr val="FFFF00"/>
              </a:solidFill>
              <a:latin typeface="Roboto"/>
              <a:ea typeface="Roboto"/>
              <a:cs typeface="Roboto"/>
              <a:sym typeface="Roboto"/>
            </a:endParaRPr>
          </a:p>
        </p:txBody>
      </p:sp>
      <p:sp>
        <p:nvSpPr>
          <p:cNvPr id="307" name="Google Shape;307;p33"/>
          <p:cNvSpPr txBox="1"/>
          <p:nvPr>
            <p:ph type="title"/>
          </p:nvPr>
        </p:nvSpPr>
        <p:spPr>
          <a:xfrm>
            <a:off x="81800" y="130100"/>
            <a:ext cx="3003000" cy="57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 Images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idx="1" type="body"/>
          </p:nvPr>
        </p:nvSpPr>
        <p:spPr>
          <a:xfrm>
            <a:off x="1282025" y="614500"/>
            <a:ext cx="7696200" cy="88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00"/>
                </a:solidFill>
              </a:rPr>
              <a:t>Games that inspired our game visually - 2D isometric views, rhythm games and games that utilise tile sets as well as hand drawn styles.</a:t>
            </a:r>
            <a:endParaRPr>
              <a:solidFill>
                <a:srgbClr val="FFFF00"/>
              </a:solidFill>
            </a:endParaRPr>
          </a:p>
        </p:txBody>
      </p:sp>
      <p:pic>
        <p:nvPicPr>
          <p:cNvPr id="148" name="Google Shape;148;p15"/>
          <p:cNvPicPr preferRelativeResize="0"/>
          <p:nvPr/>
        </p:nvPicPr>
        <p:blipFill>
          <a:blip r:embed="rId3">
            <a:alphaModFix/>
          </a:blip>
          <a:stretch>
            <a:fillRect/>
          </a:stretch>
        </p:blipFill>
        <p:spPr>
          <a:xfrm>
            <a:off x="2994631" y="1798950"/>
            <a:ext cx="2950704" cy="1546633"/>
          </a:xfrm>
          <a:prstGeom prst="rect">
            <a:avLst/>
          </a:prstGeom>
          <a:noFill/>
          <a:ln>
            <a:noFill/>
          </a:ln>
        </p:spPr>
      </p:pic>
      <p:pic>
        <p:nvPicPr>
          <p:cNvPr id="149" name="Google Shape;149;p15"/>
          <p:cNvPicPr preferRelativeResize="0"/>
          <p:nvPr/>
        </p:nvPicPr>
        <p:blipFill>
          <a:blip r:embed="rId4">
            <a:alphaModFix/>
          </a:blip>
          <a:stretch>
            <a:fillRect/>
          </a:stretch>
        </p:blipFill>
        <p:spPr>
          <a:xfrm>
            <a:off x="5993938" y="1798950"/>
            <a:ext cx="2950701" cy="1545019"/>
          </a:xfrm>
          <a:prstGeom prst="rect">
            <a:avLst/>
          </a:prstGeom>
          <a:noFill/>
          <a:ln>
            <a:noFill/>
          </a:ln>
        </p:spPr>
      </p:pic>
      <p:pic>
        <p:nvPicPr>
          <p:cNvPr id="150" name="Google Shape;150;p15"/>
          <p:cNvPicPr preferRelativeResize="0"/>
          <p:nvPr/>
        </p:nvPicPr>
        <p:blipFill>
          <a:blip r:embed="rId5">
            <a:alphaModFix/>
          </a:blip>
          <a:stretch>
            <a:fillRect/>
          </a:stretch>
        </p:blipFill>
        <p:spPr>
          <a:xfrm>
            <a:off x="196425" y="1798950"/>
            <a:ext cx="2749584" cy="1546638"/>
          </a:xfrm>
          <a:prstGeom prst="rect">
            <a:avLst/>
          </a:prstGeom>
          <a:noFill/>
          <a:ln>
            <a:noFill/>
          </a:ln>
        </p:spPr>
      </p:pic>
      <p:pic>
        <p:nvPicPr>
          <p:cNvPr id="151" name="Google Shape;151;p15"/>
          <p:cNvPicPr preferRelativeResize="0"/>
          <p:nvPr/>
        </p:nvPicPr>
        <p:blipFill>
          <a:blip r:embed="rId6">
            <a:alphaModFix/>
          </a:blip>
          <a:stretch>
            <a:fillRect/>
          </a:stretch>
        </p:blipFill>
        <p:spPr>
          <a:xfrm>
            <a:off x="196425" y="3475385"/>
            <a:ext cx="2747189" cy="1545291"/>
          </a:xfrm>
          <a:prstGeom prst="rect">
            <a:avLst/>
          </a:prstGeom>
          <a:noFill/>
          <a:ln>
            <a:noFill/>
          </a:ln>
        </p:spPr>
      </p:pic>
      <p:pic>
        <p:nvPicPr>
          <p:cNvPr id="152" name="Google Shape;152;p15"/>
          <p:cNvPicPr preferRelativeResize="0"/>
          <p:nvPr/>
        </p:nvPicPr>
        <p:blipFill rotWithShape="1">
          <a:blip r:embed="rId7">
            <a:alphaModFix/>
          </a:blip>
          <a:srcRect b="3094" l="0" r="0" t="3122"/>
          <a:stretch/>
        </p:blipFill>
        <p:spPr>
          <a:xfrm>
            <a:off x="3016375" y="3475650"/>
            <a:ext cx="2928950" cy="1545024"/>
          </a:xfrm>
          <a:prstGeom prst="rect">
            <a:avLst/>
          </a:prstGeom>
          <a:noFill/>
          <a:ln>
            <a:noFill/>
          </a:ln>
        </p:spPr>
      </p:pic>
      <p:sp>
        <p:nvSpPr>
          <p:cNvPr id="153" name="Google Shape;153;p15"/>
          <p:cNvSpPr txBox="1"/>
          <p:nvPr>
            <p:ph type="title"/>
          </p:nvPr>
        </p:nvSpPr>
        <p:spPr>
          <a:xfrm>
            <a:off x="166550" y="130825"/>
            <a:ext cx="2040900" cy="6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Inspiration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32300" y="166200"/>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 Principles</a:t>
            </a:r>
            <a:endParaRPr/>
          </a:p>
        </p:txBody>
      </p:sp>
      <p:sp>
        <p:nvSpPr>
          <p:cNvPr id="159" name="Google Shape;159;p16"/>
          <p:cNvSpPr txBox="1"/>
          <p:nvPr>
            <p:ph idx="1" type="body"/>
          </p:nvPr>
        </p:nvSpPr>
        <p:spPr>
          <a:xfrm>
            <a:off x="471900" y="1919075"/>
            <a:ext cx="23865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Cartoony</a:t>
            </a:r>
            <a:endParaRPr/>
          </a:p>
          <a:p>
            <a:pPr indent="-311150" lvl="0" marL="457200" rtl="0" algn="l">
              <a:spcBef>
                <a:spcPts val="0"/>
              </a:spcBef>
              <a:spcAft>
                <a:spcPts val="0"/>
              </a:spcAft>
              <a:buSzPts val="1300"/>
              <a:buChar char="-"/>
            </a:pPr>
            <a:r>
              <a:rPr lang="en"/>
              <a:t>Fun</a:t>
            </a:r>
            <a:endParaRPr/>
          </a:p>
          <a:p>
            <a:pPr indent="-311150" lvl="0" marL="457200" rtl="0" algn="l">
              <a:spcBef>
                <a:spcPts val="0"/>
              </a:spcBef>
              <a:spcAft>
                <a:spcPts val="0"/>
              </a:spcAft>
              <a:buSzPts val="1300"/>
              <a:buChar char="-"/>
            </a:pPr>
            <a:r>
              <a:rPr lang="en"/>
              <a:t>Exaggerated</a:t>
            </a:r>
            <a:endParaRPr/>
          </a:p>
          <a:p>
            <a:pPr indent="-311150" lvl="0" marL="457200" rtl="0" algn="l">
              <a:spcBef>
                <a:spcPts val="0"/>
              </a:spcBef>
              <a:spcAft>
                <a:spcPts val="0"/>
              </a:spcAft>
              <a:buSzPts val="1300"/>
              <a:buChar char="-"/>
            </a:pPr>
            <a:r>
              <a:rPr lang="en"/>
              <a:t>Colourful</a:t>
            </a:r>
            <a:endParaRPr/>
          </a:p>
          <a:p>
            <a:pPr indent="-311150" lvl="0" marL="457200" rtl="0" algn="l">
              <a:spcBef>
                <a:spcPts val="0"/>
              </a:spcBef>
              <a:spcAft>
                <a:spcPts val="0"/>
              </a:spcAft>
              <a:buSzPts val="1300"/>
              <a:buChar char="-"/>
            </a:pPr>
            <a:r>
              <a:rPr lang="en"/>
              <a:t>Fun</a:t>
            </a:r>
            <a:endParaRPr/>
          </a:p>
          <a:p>
            <a:pPr indent="-311150" lvl="0" marL="457200" rtl="0" algn="l">
              <a:spcBef>
                <a:spcPts val="0"/>
              </a:spcBef>
              <a:spcAft>
                <a:spcPts val="0"/>
              </a:spcAft>
              <a:buSzPts val="1300"/>
              <a:buChar char="-"/>
            </a:pPr>
            <a:r>
              <a:rPr lang="en"/>
              <a:t>Bright</a:t>
            </a:r>
            <a:endParaRPr/>
          </a:p>
        </p:txBody>
      </p:sp>
      <p:sp>
        <p:nvSpPr>
          <p:cNvPr id="160" name="Google Shape;160;p16"/>
          <p:cNvSpPr txBox="1"/>
          <p:nvPr/>
        </p:nvSpPr>
        <p:spPr>
          <a:xfrm>
            <a:off x="3530275" y="898525"/>
            <a:ext cx="551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Roboto"/>
                <a:ea typeface="Roboto"/>
                <a:cs typeface="Roboto"/>
                <a:sym typeface="Roboto"/>
              </a:rPr>
              <a:t>The visual principles of the game - the core aesthetics in which our final product should reflect.</a:t>
            </a:r>
            <a:endParaRPr>
              <a:solidFill>
                <a:srgbClr val="FFFF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51350" y="1461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Constraints</a:t>
            </a:r>
            <a:endParaRPr/>
          </a:p>
        </p:txBody>
      </p:sp>
      <p:sp>
        <p:nvSpPr>
          <p:cNvPr id="166" name="Google Shape;166;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will need to create a tile set of assets.</a:t>
            </a:r>
            <a:endParaRPr/>
          </a:p>
          <a:p>
            <a:pPr indent="-311150" lvl="0" marL="457200" rtl="0" algn="l">
              <a:spcBef>
                <a:spcPts val="0"/>
              </a:spcBef>
              <a:spcAft>
                <a:spcPts val="0"/>
              </a:spcAft>
              <a:buSzPts val="1300"/>
              <a:buChar char="-"/>
            </a:pPr>
            <a:r>
              <a:rPr lang="en"/>
              <a:t>Characters must follow the colour from Quad - Red, Yellow, Blue, White.</a:t>
            </a:r>
            <a:endParaRPr/>
          </a:p>
          <a:p>
            <a:pPr indent="-311150" lvl="0" marL="457200" rtl="0" algn="l">
              <a:spcBef>
                <a:spcPts val="0"/>
              </a:spcBef>
              <a:spcAft>
                <a:spcPts val="0"/>
              </a:spcAft>
              <a:buSzPts val="1300"/>
              <a:buChar char="-"/>
            </a:pPr>
            <a:r>
              <a:rPr lang="en"/>
              <a:t>Characters identities/gender should be hidden.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UI: Design Elements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51350" y="160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Colour</a:t>
            </a:r>
            <a:endParaRPr/>
          </a:p>
        </p:txBody>
      </p:sp>
      <p:sp>
        <p:nvSpPr>
          <p:cNvPr id="177" name="Google Shape;177;p19"/>
          <p:cNvSpPr txBox="1"/>
          <p:nvPr>
            <p:ph idx="1" type="body"/>
          </p:nvPr>
        </p:nvSpPr>
        <p:spPr>
          <a:xfrm>
            <a:off x="471900" y="1919075"/>
            <a:ext cx="3538200" cy="144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split it up, ensure that the U.I. does not clash with other elements by picking colour schemes that fit with the game thematically. Make sure the hex number and a swatch of colour is shown here. Example:</a:t>
            </a:r>
            <a:endParaRPr/>
          </a:p>
        </p:txBody>
      </p:sp>
      <p:pic>
        <p:nvPicPr>
          <p:cNvPr id="178" name="Google Shape;178;p19"/>
          <p:cNvPicPr preferRelativeResize="0"/>
          <p:nvPr/>
        </p:nvPicPr>
        <p:blipFill>
          <a:blip r:embed="rId3">
            <a:alphaModFix/>
          </a:blip>
          <a:stretch>
            <a:fillRect/>
          </a:stretch>
        </p:blipFill>
        <p:spPr>
          <a:xfrm>
            <a:off x="4757151" y="1851750"/>
            <a:ext cx="4045525" cy="296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65150" y="137325"/>
            <a:ext cx="1405500" cy="48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Shapes</a:t>
            </a:r>
            <a:endParaRPr/>
          </a:p>
        </p:txBody>
      </p:sp>
      <p:sp>
        <p:nvSpPr>
          <p:cNvPr id="184" name="Google Shape;184;p20"/>
          <p:cNvSpPr txBox="1"/>
          <p:nvPr>
            <p:ph idx="1" type="body"/>
          </p:nvPr>
        </p:nvSpPr>
        <p:spPr>
          <a:xfrm>
            <a:off x="5203750" y="106125"/>
            <a:ext cx="3538200" cy="97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00"/>
                </a:solidFill>
              </a:rPr>
              <a:t>Similarly, is the u.i. Round and cute? or sharp and dangerous? in comparison to the other assets.</a:t>
            </a:r>
            <a:endParaRPr>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44275" y="131975"/>
            <a:ext cx="2070300" cy="58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Rendering</a:t>
            </a:r>
            <a:endParaRPr/>
          </a:p>
        </p:txBody>
      </p:sp>
      <p:sp>
        <p:nvSpPr>
          <p:cNvPr id="190" name="Google Shape;190;p21"/>
          <p:cNvSpPr txBox="1"/>
          <p:nvPr>
            <p:ph idx="1" type="body"/>
          </p:nvPr>
        </p:nvSpPr>
        <p:spPr>
          <a:xfrm>
            <a:off x="4572000" y="512950"/>
            <a:ext cx="4351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00"/>
                </a:solidFill>
              </a:rPr>
              <a:t>How are we rendering our art? Flat colours? Heavy shading? No highlights? Define it, and show an example (don’t need to spend too long on these examples)</a:t>
            </a:r>
            <a:endParaRPr>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